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DC4AE-3529-4475-A816-9DC423A27CD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C583-E5CC-44C3-AD06-153EB42EA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BB4F0-A61A-41E4-AB61-BBCCE8009413}" type="slidenum">
              <a:rPr lang="en-US"/>
              <a:pPr/>
              <a:t>10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M,.</a:t>
            </a:r>
          </a:p>
          <a:p>
            <a:endParaRPr lang="vi-VN"/>
          </a:p>
          <a:p>
            <a:endParaRPr lang="vi-VN"/>
          </a:p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61E70D-78C5-4621-9887-15F19270F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E810-E957-45BB-901E-8D6D9EA63A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E63A-428B-4040-9ABB-C549330E61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gif"/><Relationship Id="rId7" Type="http://schemas.openxmlformats.org/officeDocument/2006/relationships/image" Target="../media/image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37338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0000FF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3400" y="514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Cây đa quê hương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 descr="j02308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9525000" cy="7315200"/>
          </a:xfrm>
          <a:prstGeom prst="rect">
            <a:avLst/>
          </a:prstGeom>
          <a:noFill/>
        </p:spPr>
      </p:pic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7620000" cy="2286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Du lịch qua màn ảnh nhỏ</a:t>
            </a: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 rot="-5400000">
            <a:off x="-33337" y="-261938"/>
            <a:ext cx="3962400" cy="4333875"/>
            <a:chOff x="3936" y="-15"/>
            <a:chExt cx="1817" cy="1788"/>
          </a:xfrm>
        </p:grpSpPr>
        <p:pic>
          <p:nvPicPr>
            <p:cNvPr id="93191" name="Picture 94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2" name="Picture 95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3" name="Picture 9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876800" y="-152400"/>
            <a:ext cx="4419600" cy="3886200"/>
            <a:chOff x="3936" y="-15"/>
            <a:chExt cx="1817" cy="1788"/>
          </a:xfrm>
        </p:grpSpPr>
        <p:pic>
          <p:nvPicPr>
            <p:cNvPr id="93195" name="Picture 94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6" name="Picture 95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7" name="Picture 9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3"/>
          <p:cNvGrpSpPr>
            <a:grpSpLocks/>
          </p:cNvGrpSpPr>
          <p:nvPr/>
        </p:nvGrpSpPr>
        <p:grpSpPr bwMode="auto">
          <a:xfrm rot="5400000">
            <a:off x="5214938" y="2633662"/>
            <a:ext cx="3962400" cy="4333875"/>
            <a:chOff x="3936" y="-15"/>
            <a:chExt cx="1817" cy="1788"/>
          </a:xfrm>
        </p:grpSpPr>
        <p:pic>
          <p:nvPicPr>
            <p:cNvPr id="93199" name="Picture 94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0" name="Picture 95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1" name="Picture 9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93"/>
          <p:cNvGrpSpPr>
            <a:grpSpLocks/>
          </p:cNvGrpSpPr>
          <p:nvPr/>
        </p:nvGrpSpPr>
        <p:grpSpPr bwMode="auto">
          <a:xfrm rot="10800000">
            <a:off x="-152400" y="2743200"/>
            <a:ext cx="4419600" cy="4114800"/>
            <a:chOff x="3936" y="-15"/>
            <a:chExt cx="1817" cy="1788"/>
          </a:xfrm>
        </p:grpSpPr>
        <p:pic>
          <p:nvPicPr>
            <p:cNvPr id="93203" name="Picture 94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4" name="Picture 95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5" name="Picture 9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33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89" grpId="1" animBg="1"/>
      <p:bldP spid="93189" grpId="2" animBg="1"/>
      <p:bldP spid="9318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0480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Cây đa Tân Trào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ay-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450px-C%C3%A2y_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ong%20lang%20va%20cay%20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5"/>
            <a:ext cx="9144000" cy="6778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5" name="Picture 3" descr="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900113" y="981075"/>
            <a:ext cx="7559675" cy="5476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78186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CHÀO TẠM BIỆT CÁC EM !</a:t>
            </a:r>
          </a:p>
        </p:txBody>
      </p:sp>
      <p:pic>
        <p:nvPicPr>
          <p:cNvPr id="84995" name="Picture 3" descr="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852738"/>
            <a:ext cx="4191000" cy="3314700"/>
          </a:xfrm>
          <a:prstGeom prst="rect">
            <a:avLst/>
          </a:prstGeom>
          <a:noFill/>
        </p:spPr>
      </p:pic>
      <p:pic>
        <p:nvPicPr>
          <p:cNvPr id="84997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91000"/>
            <a:ext cx="1981200" cy="1295400"/>
          </a:xfrm>
          <a:prstGeom prst="rect">
            <a:avLst/>
          </a:prstGeom>
          <a:noFill/>
        </p:spPr>
      </p:pic>
      <p:pic>
        <p:nvPicPr>
          <p:cNvPr id="84998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943600"/>
            <a:ext cx="1752600" cy="914400"/>
          </a:xfrm>
          <a:prstGeom prst="rect">
            <a:avLst/>
          </a:prstGeom>
          <a:noFill/>
        </p:spPr>
      </p:pic>
      <p:pic>
        <p:nvPicPr>
          <p:cNvPr id="84999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0"/>
            <a:ext cx="2057400" cy="762000"/>
          </a:xfrm>
          <a:prstGeom prst="rect">
            <a:avLst/>
          </a:prstGeom>
          <a:noFill/>
        </p:spPr>
      </p:pic>
      <p:pic>
        <p:nvPicPr>
          <p:cNvPr id="85000" name="Picture 8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3505200"/>
            <a:ext cx="4103688" cy="3517900"/>
          </a:xfrm>
          <a:prstGeom prst="rect">
            <a:avLst/>
          </a:prstGeom>
          <a:noFill/>
        </p:spPr>
      </p:pic>
      <p:pic>
        <p:nvPicPr>
          <p:cNvPr id="85001" name="Picture 9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850" y="0"/>
            <a:ext cx="4179888" cy="3517900"/>
          </a:xfrm>
          <a:prstGeom prst="rect">
            <a:avLst/>
          </a:prstGeom>
          <a:noFill/>
        </p:spPr>
      </p:pic>
      <p:pic>
        <p:nvPicPr>
          <p:cNvPr id="85002" name="Picture 10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438400"/>
            <a:ext cx="4724400" cy="3517900"/>
          </a:xfrm>
          <a:prstGeom prst="rect">
            <a:avLst/>
          </a:prstGeom>
          <a:noFill/>
        </p:spPr>
      </p:pic>
      <p:pic>
        <p:nvPicPr>
          <p:cNvPr id="85003" name="Picture 11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3375"/>
            <a:ext cx="4343400" cy="3517900"/>
          </a:xfrm>
          <a:prstGeom prst="rect">
            <a:avLst/>
          </a:prstGeom>
          <a:noFill/>
        </p:spPr>
      </p:pic>
      <p:pic>
        <p:nvPicPr>
          <p:cNvPr id="85004" name="Picture 26" descr="6702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85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26" descr="6702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7244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6" name="Picture 14" descr="blumen-pflanzen108"/>
          <p:cNvPicPr>
            <a:picLocks noChangeAspect="1" noChangeArrowheads="1" noCrop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2339975" y="2420938"/>
            <a:ext cx="4718050" cy="3635375"/>
          </a:xfrm>
          <a:prstGeom prst="rect">
            <a:avLst/>
          </a:prstGeom>
          <a:noFill/>
        </p:spPr>
      </p:pic>
      <p:pic>
        <p:nvPicPr>
          <p:cNvPr id="85007" name="Picture 15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76600"/>
            <a:ext cx="2819400" cy="2895600"/>
          </a:xfrm>
          <a:prstGeom prst="rect">
            <a:avLst/>
          </a:prstGeom>
          <a:noFill/>
        </p:spPr>
      </p:pic>
      <p:grpSp>
        <p:nvGrpSpPr>
          <p:cNvPr id="2" name="Group 93"/>
          <p:cNvGrpSpPr>
            <a:grpSpLocks/>
          </p:cNvGrpSpPr>
          <p:nvPr/>
        </p:nvGrpSpPr>
        <p:grpSpPr bwMode="auto">
          <a:xfrm rot="-5400000">
            <a:off x="-19050" y="19050"/>
            <a:ext cx="3962400" cy="3924300"/>
            <a:chOff x="3936" y="-15"/>
            <a:chExt cx="1817" cy="1788"/>
          </a:xfrm>
        </p:grpSpPr>
        <p:pic>
          <p:nvPicPr>
            <p:cNvPr id="85009" name="Picture 94" descr="hoa-hon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0" name="Picture 95" descr="hoa-da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1" name="Picture 96" descr="hoa-da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5181600" y="0"/>
            <a:ext cx="3962400" cy="3886200"/>
            <a:chOff x="3936" y="-15"/>
            <a:chExt cx="1817" cy="1788"/>
          </a:xfrm>
        </p:grpSpPr>
        <p:pic>
          <p:nvPicPr>
            <p:cNvPr id="85013" name="Picture 94" descr="hoa-hon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4" name="Picture 95" descr="hoa-da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5" name="Picture 96" descr="hoa-da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016" name="Picture 2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638800"/>
            <a:ext cx="19812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9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1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9" presetClass="exit" presetSubtype="1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55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4" grpId="1" animBg="1"/>
      <p:bldP spid="84994" grpId="2" animBg="1"/>
      <p:bldP spid="84994" grpId="3" animBg="1"/>
      <p:bldP spid="84994" grpId="4" animBg="1"/>
      <p:bldP spid="84994" grpId="5" animBg="1"/>
      <p:bldP spid="84994" grpId="6" animBg="1"/>
      <p:bldP spid="84994" grpId="7" animBg="1"/>
      <p:bldP spid="84994" grpId="8" animBg="1"/>
      <p:bldP spid="84994" grpId="9" animBg="1"/>
      <p:bldP spid="84994" grpId="10" animBg="1"/>
      <p:bldP spid="84994" grpId="11" animBg="1"/>
      <p:bldP spid="84994" grpId="1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50825" y="2198687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đọc đoạn 4 bài “Những quả đào” .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2667000" y="685800"/>
            <a:ext cx="4086225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1" algn="ctr"/>
            <a:r>
              <a:rPr lang="en-US" sz="36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50825" y="2990850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Việt đã làm gì với quả đào ông cho ?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10" grpId="0" animBg="1"/>
      <p:bldP spid="55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843213" y="228600"/>
            <a:ext cx="3529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403350" y="80486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đa 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255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Luyện đọc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57200" y="1989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gắn liền, toà cổ kính, ôm không xuể, giận dữ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57200" y="28527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latin typeface="Times New Roman" pitchFamily="18" charset="0"/>
                <a:cs typeface="Times New Roman" pitchFamily="18" charset="0"/>
              </a:rPr>
              <a:t>-  Trong vòm lá,/ gió chiều </a:t>
            </a:r>
            <a:r>
              <a:rPr lang="nl-NL" sz="2400" b="1" u="sng">
                <a:latin typeface="Times New Roman" pitchFamily="18" charset="0"/>
                <a:cs typeface="Times New Roman" pitchFamily="18" charset="0"/>
              </a:rPr>
              <a:t>gẩy lên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 những điệu nhạc li kì / tưởng chừng như </a:t>
            </a:r>
            <a:r>
              <a:rPr lang="nl-NL" sz="2400" b="1" u="sng">
                <a:latin typeface="Times New Roman" pitchFamily="18" charset="0"/>
                <a:cs typeface="Times New Roman" pitchFamily="18" charset="0"/>
              </a:rPr>
              <a:t>ai đang cười, /đang nói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.//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281238" y="76200"/>
            <a:ext cx="352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914400" y="5080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đa quê hương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457200" y="1557338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Đọc đúng: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457200" y="2420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457200" y="364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Giải nghĩa từ: </a:t>
            </a: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466725" y="414972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chemeClr val="tx2"/>
                </a:solidFill>
                <a:latin typeface="Times New Roman" pitchFamily="18" charset="0"/>
              </a:rPr>
              <a:t>- thời thơ ấu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457200" y="458152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chemeClr val="tx2"/>
                </a:solidFill>
                <a:latin typeface="Times New Roman" pitchFamily="18" charset="0"/>
              </a:rPr>
              <a:t>- cổ kính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457200" y="50133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chemeClr val="tx2"/>
                </a:solidFill>
                <a:latin typeface="Times New Roman" pitchFamily="18" charset="0"/>
              </a:rPr>
              <a:t>- chót vót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457200" y="544512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chemeClr val="tx2"/>
                </a:solidFill>
                <a:latin typeface="Times New Roman" pitchFamily="18" charset="0"/>
              </a:rPr>
              <a:t>- li kì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457200" y="58769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</a:rPr>
              <a:t>- tưởng chừng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4572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</a:rPr>
              <a:t>- lững thững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8" grpId="0"/>
      <p:bldP spid="100359" grpId="0"/>
      <p:bldP spid="100370" grpId="0"/>
      <p:bldP spid="100371" grpId="0"/>
      <p:bldP spid="100372" grpId="0"/>
      <p:bldP spid="100373" grpId="0"/>
      <p:bldP spid="100374" grpId="0"/>
      <p:bldP spid="100375" grpId="0"/>
      <p:bldP spid="100376" grpId="0"/>
      <p:bldP spid="100377" grpId="0"/>
      <p:bldP spid="100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1403350" y="1341438"/>
            <a:ext cx="5715000" cy="2667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109572" name="WordArt 4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64008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109573" name="WordArt 5"/>
          <p:cNvSpPr>
            <a:spLocks noChangeArrowheads="1" noChangeShapeType="1" noTextEdit="1"/>
          </p:cNvSpPr>
          <p:nvPr/>
        </p:nvSpPr>
        <p:spPr bwMode="auto">
          <a:xfrm>
            <a:off x="611188" y="1557338"/>
            <a:ext cx="76200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ĐỌC ĐỒNG THANH</a:t>
            </a: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3203575" y="4076700"/>
            <a:ext cx="5940425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1" grpId="1" animBg="1"/>
      <p:bldP spid="109572" grpId="0" animBg="1"/>
      <p:bldP spid="109572" grpId="1" animBg="1"/>
      <p:bldP spid="1095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36713"/>
            <a:ext cx="9144000" cy="431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nl-NL" sz="2400" b="1">
                <a:solidFill>
                  <a:schemeClr val="hlink"/>
                </a:solidFill>
                <a:latin typeface="Times New Roman" pitchFamily="18" charset="0"/>
              </a:rPr>
              <a:t>Câu 1: Những từ ngữ, câu văn nào cho thấy cây đa đã sống rất lâu?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0" y="1060450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0" y="156368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b="1" u="sng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Cây đa nghìn năm</a:t>
            </a:r>
            <a:r>
              <a:rPr lang="nl-NL" sz="24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đã gắn liền với thời thơ ấu của chúng tôi. Đó là một </a:t>
            </a:r>
            <a:r>
              <a:rPr lang="nl-NL" sz="2400" b="1" u="sng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toà cổ kính</a:t>
            </a:r>
            <a:r>
              <a:rPr lang="nl-NL" sz="24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hơn là một  thân cây.</a:t>
            </a: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0" y="24288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bộ phận của cây đa (thân, cành, ngọn, rễ) được tả bằng những hình ảnh:</a:t>
            </a:r>
          </a:p>
        </p:txBody>
      </p:sp>
      <p:sp>
        <p:nvSpPr>
          <p:cNvPr id="101417" name="Rectangle 41"/>
          <p:cNvSpPr>
            <a:spLocks noChangeArrowheads="1"/>
          </p:cNvSpPr>
          <p:nvPr/>
        </p:nvSpPr>
        <p:spPr bwMode="auto">
          <a:xfrm>
            <a:off x="0" y="2355850"/>
            <a:ext cx="9144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Thân cây :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 mười đứa bé bắt tay nhau ôm không xuể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 cây :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 hơn cột đình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Ngọn cây :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Chót vót giữa trời xanh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Rễ cây     :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 lên mặt đất thành những hình thù quái lạ,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như những con rắn hổ mang giận dữ.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1" grpId="1" build="p"/>
      <p:bldP spid="101414" grpId="0"/>
      <p:bldP spid="101415" grpId="0"/>
      <p:bldP spid="101416" grpId="0"/>
      <p:bldP spid="101416" grpId="1"/>
      <p:bldP spid="101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76200" y="34432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* ngọn: 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52400" y="1600200"/>
            <a:ext cx="187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* cành: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57150" y="4495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* thân: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685800" y="228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nl-NL" sz="2800" b="1">
                <a:latin typeface="Times New Roman" pitchFamily="18" charset="0"/>
              </a:rPr>
              <a:t>Câu 2 :Các bộ phận của cây đa (thân, cành, ngọn, rễ) được tả bằng những hình ảnh nào?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04775" y="2528888"/>
            <a:ext cx="187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*rễ:</a:t>
            </a:r>
          </a:p>
        </p:txBody>
      </p:sp>
      <p:pic>
        <p:nvPicPr>
          <p:cNvPr id="107530" name="Picture 10" descr="cong_l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447800"/>
            <a:ext cx="4953000" cy="3886200"/>
          </a:xfrm>
          <a:prstGeom prst="rect">
            <a:avLst/>
          </a:prstGeom>
          <a:noFill/>
        </p:spPr>
      </p:pic>
      <p:sp>
        <p:nvSpPr>
          <p:cNvPr id="56358" name="Line 38"/>
          <p:cNvSpPr>
            <a:spLocks noChangeShapeType="1"/>
          </p:cNvSpPr>
          <p:nvPr/>
        </p:nvSpPr>
        <p:spPr bwMode="auto">
          <a:xfrm flipV="1">
            <a:off x="1371600" y="4114800"/>
            <a:ext cx="4648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Line 38"/>
          <p:cNvSpPr>
            <a:spLocks noChangeShapeType="1"/>
          </p:cNvSpPr>
          <p:nvPr/>
        </p:nvSpPr>
        <p:spPr bwMode="auto">
          <a:xfrm>
            <a:off x="914400" y="2819400"/>
            <a:ext cx="5029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38"/>
          <p:cNvSpPr>
            <a:spLocks noChangeShapeType="1"/>
          </p:cNvSpPr>
          <p:nvPr/>
        </p:nvSpPr>
        <p:spPr bwMode="auto">
          <a:xfrm flipV="1">
            <a:off x="1295400" y="1828800"/>
            <a:ext cx="5486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1447800" y="1905000"/>
            <a:ext cx="44958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/>
      <p:bldP spid="88075" grpId="0"/>
      <p:bldP spid="56357" grpId="0"/>
      <p:bldP spid="2" grpId="0"/>
      <p:bldP spid="56358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INE-03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chemeClr val="bg1">
              <a:alpha val="78999"/>
            </a:schemeClr>
          </a:solidFill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490365"/>
            <a:ext cx="8305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Câu 3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:  Hãy nói lại mỗi bộ phận của cây đa bằng một từ: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M: Thân cây </a:t>
            </a:r>
            <a:r>
              <a:rPr lang="en-US" sz="2400" b="1" i="1">
                <a:solidFill>
                  <a:srgbClr val="FF00FF"/>
                </a:solidFill>
                <a:latin typeface="Times New Roman" pitchFamily="18" charset="0"/>
              </a:rPr>
              <a:t>rất to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627313" y="99519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nl-NL" sz="2400" b="1">
                <a:solidFill>
                  <a:srgbClr val="0000FF"/>
                </a:solidFill>
                <a:latin typeface="Times New Roman" pitchFamily="18" charset="0"/>
              </a:rPr>
              <a:t>Thân cây thật</a:t>
            </a:r>
            <a:r>
              <a:rPr lang="nl-NL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nl-NL" sz="2400" b="1" i="1">
                <a:solidFill>
                  <a:srgbClr val="FF0000"/>
                </a:solidFill>
                <a:latin typeface="Times New Roman" pitchFamily="18" charset="0"/>
              </a:rPr>
              <a:t>đồ sộ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555875" y="1498427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nl-NL" sz="2400" b="1">
                <a:solidFill>
                  <a:srgbClr val="0000FF"/>
                </a:solidFill>
                <a:latin typeface="Times New Roman" pitchFamily="18" charset="0"/>
              </a:rPr>
              <a:t>Cành cây </a:t>
            </a:r>
            <a:r>
              <a:rPr lang="nl-NL" sz="2400" b="1" i="1">
                <a:solidFill>
                  <a:srgbClr val="FF0000"/>
                </a:solidFill>
                <a:latin typeface="Times New Roman" pitchFamily="18" charset="0"/>
              </a:rPr>
              <a:t>to lắm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484438" y="1931815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</a:rPr>
              <a:t>Ngọn cây</a:t>
            </a:r>
            <a:r>
              <a:rPr lang="nl-NL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nl-NL" sz="2400" b="1" i="1">
                <a:solidFill>
                  <a:srgbClr val="FF0000"/>
                </a:solidFill>
                <a:latin typeface="Times New Roman" pitchFamily="18" charset="0"/>
              </a:rPr>
              <a:t>cao vút</a:t>
            </a:r>
            <a:r>
              <a:rPr lang="nl-NL" sz="2400" b="1" i="1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0" y="2362027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</a:rPr>
              <a:t>Rễ cây</a:t>
            </a:r>
            <a:r>
              <a:rPr lang="nl-NL" sz="24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nl-NL" sz="2400" b="1" i="1">
                <a:solidFill>
                  <a:srgbClr val="FF00FF"/>
                </a:solidFill>
                <a:latin typeface="Times New Roman" pitchFamily="18" charset="0"/>
              </a:rPr>
              <a:t>ngoằn ngoèo. </a:t>
            </a:r>
            <a:endParaRPr lang="en-US" sz="2400" b="1" i="1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0" y="1498427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Cành cây </a:t>
            </a:r>
            <a:r>
              <a:rPr lang="en-US" sz="2400" b="1" i="1">
                <a:solidFill>
                  <a:srgbClr val="FF00FF"/>
                </a:solidFill>
                <a:latin typeface="Times New Roman" pitchFamily="18" charset="0"/>
              </a:rPr>
              <a:t>rất lớn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0" y="1930227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Ngọn cây </a:t>
            </a:r>
            <a:r>
              <a:rPr lang="en-US" sz="2400" b="1" i="1">
                <a:solidFill>
                  <a:srgbClr val="FF00FF"/>
                </a:solidFill>
                <a:latin typeface="Times New Roman" pitchFamily="18" charset="0"/>
              </a:rPr>
              <a:t>rất cao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2987675" y="2435052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Rễ cây rất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kì dị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pic>
        <p:nvPicPr>
          <p:cNvPr id="97296" name="Picture 16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2450" y="5334000"/>
            <a:ext cx="2241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7" name="Picture 17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92650"/>
            <a:ext cx="17573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0" y="2866852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nl-NL" sz="2800" b="1">
                <a:solidFill>
                  <a:srgbClr val="0000FF"/>
                </a:solidFill>
                <a:latin typeface="Times New Roman" pitchFamily="18" charset="0"/>
              </a:rPr>
              <a:t>Câu 4: Ngồi hóng mát ở gốc đa, tác giả còn thấy những cảnh đẹp nào của quê hương?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0" y="3803477"/>
            <a:ext cx="9372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b="1">
                <a:solidFill>
                  <a:srgbClr val="FF0066"/>
                </a:solidFill>
                <a:latin typeface="Times New Roman" pitchFamily="18" charset="0"/>
              </a:rPr>
              <a:t> -Ngồi hóng mát ở gốc đa, tác giả còn thấy: Lúa vàng gợn sóng. Xa xa, giữa cánh đồng đàn trâu ra về, lững thững, bóng sừng trâu dưới nắng chiều kéo dài, lan rộng giữa ruộng đồng yên lặng.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7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7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7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7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0"/>
                  </p:tgtEl>
                </p:cond>
              </p:nextCondLst>
            </p:seq>
          </p:childTnLst>
        </p:cTn>
      </p:par>
    </p:tnLst>
    <p:bldLst>
      <p:bldP spid="97286" grpId="0"/>
      <p:bldP spid="97287" grpId="0"/>
      <p:bldP spid="97288" grpId="0"/>
      <p:bldP spid="97289" grpId="0"/>
      <p:bldP spid="97290" grpId="0"/>
      <p:bldP spid="97291" grpId="0"/>
      <p:bldP spid="97292" grpId="0"/>
      <p:bldP spid="97293" grpId="0"/>
      <p:bldP spid="97303" grpId="0"/>
      <p:bldP spid="97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1588" y="6286500"/>
            <a:ext cx="547687" cy="547688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8367713" y="6503988"/>
            <a:ext cx="395287" cy="354012"/>
          </a:xfrm>
          <a:prstGeom prst="sun">
            <a:avLst>
              <a:gd name="adj" fmla="val 31727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549275" y="6483350"/>
            <a:ext cx="365125" cy="365125"/>
          </a:xfrm>
          <a:prstGeom prst="sun">
            <a:avLst>
              <a:gd name="adj" fmla="val 3130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-14288" y="5956300"/>
            <a:ext cx="365126" cy="365125"/>
          </a:xfrm>
          <a:prstGeom prst="sun">
            <a:avLst>
              <a:gd name="adj" fmla="val 32639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0" y="0"/>
            <a:ext cx="457200" cy="457200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sun">
            <a:avLst>
              <a:gd name="adj" fmla="val 32463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76200" y="152400"/>
            <a:ext cx="2119313" cy="19812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468313" y="549275"/>
            <a:ext cx="971550" cy="1098550"/>
          </a:xfrm>
          <a:prstGeom prst="smileyFace">
            <a:avLst>
              <a:gd name="adj" fmla="val 4653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21867" name="WordArt 11"/>
          <p:cNvSpPr>
            <a:spLocks noChangeArrowheads="1" noChangeShapeType="1" noTextEdit="1"/>
          </p:cNvSpPr>
          <p:nvPr/>
        </p:nvSpPr>
        <p:spPr bwMode="auto">
          <a:xfrm>
            <a:off x="2268538" y="4508500"/>
            <a:ext cx="6019800" cy="68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Ai đọc hay hơn?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03452" name="WordArt 28"/>
          <p:cNvSpPr>
            <a:spLocks noChangeArrowheads="1" noChangeShapeType="1" noTextEdit="1"/>
          </p:cNvSpPr>
          <p:nvPr/>
        </p:nvSpPr>
        <p:spPr bwMode="auto">
          <a:xfrm>
            <a:off x="1042988" y="1844675"/>
            <a:ext cx="6842125" cy="2879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LUYỆN ĐỌC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 animBg="1"/>
      <p:bldP spid="121865" grpId="0" animBg="1"/>
      <p:bldP spid="121867" grpId="0" animBg="1"/>
      <p:bldP spid="1034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7&quot;&gt;&lt;property id=&quot;20148&quot; value=&quot;5&quot;/&gt;&lt;property id=&quot;20300&quot; value=&quot;Slide 1&quot;/&gt;&lt;property id=&quot;20307&quot; value=&quot;273&quot;/&gt;&lt;/object&gt;&lt;object type=&quot;3&quot; unique_id=&quot;10078&quot;&gt;&lt;property id=&quot;20148&quot; value=&quot;5&quot;/&gt;&lt;property id=&quot;20300&quot; value=&quot;Slide 2&quot;/&gt;&lt;property id=&quot;20307&quot; value=&quot;258&quot;/&gt;&lt;/object&gt;&lt;object type=&quot;3&quot; unique_id=&quot;10079&quot;&gt;&lt;property id=&quot;20148&quot; value=&quot;5&quot;/&gt;&lt;property id=&quot;20300&quot; value=&quot;Slide 3&quot;/&gt;&lt;property id=&quot;20307&quot; value=&quot;259&quot;/&gt;&lt;/object&gt;&lt;object type=&quot;3&quot; unique_id=&quot;10080&quot;&gt;&lt;property id=&quot;20148&quot; value=&quot;5&quot;/&gt;&lt;property id=&quot;20300&quot; value=&quot;Slide 4&quot;/&gt;&lt;property id=&quot;20307&quot; value=&quot;260&quot;/&gt;&lt;/object&gt;&lt;object type=&quot;3&quot; unique_id=&quot;10081&quot;&gt;&lt;property id=&quot;20148&quot; value=&quot;5&quot;/&gt;&lt;property id=&quot;20300&quot; value=&quot;Slide 5&quot;/&gt;&lt;property id=&quot;20307&quot; value=&quot;261&quot;/&gt;&lt;/object&gt;&lt;object type=&quot;3&quot; unique_id=&quot;10082&quot;&gt;&lt;property id=&quot;20148&quot; value=&quot;5&quot;/&gt;&lt;property id=&quot;20300&quot; value=&quot;Slide 6&quot;/&gt;&lt;property id=&quot;20307&quot; value=&quot;262&quot;/&gt;&lt;/object&gt;&lt;object type=&quot;3&quot; unique_id=&quot;10083&quot;&gt;&lt;property id=&quot;20148&quot; value=&quot;5&quot;/&gt;&lt;property id=&quot;20300&quot; value=&quot;Slide 7&quot;/&gt;&lt;property id=&quot;20307&quot; value=&quot;263&quot;/&gt;&lt;/object&gt;&lt;object type=&quot;3&quot; unique_id=&quot;10084&quot;&gt;&lt;property id=&quot;20148&quot; value=&quot;5&quot;/&gt;&lt;property id=&quot;20300&quot; value=&quot;Slide 8&quot;/&gt;&lt;property id=&quot;20307&quot; value=&quot;264&quot;/&gt;&lt;/object&gt;&lt;object type=&quot;3&quot; unique_id=&quot;10085&quot;&gt;&lt;property id=&quot;20148&quot; value=&quot;5&quot;/&gt;&lt;property id=&quot;20300&quot; value=&quot;Slide 9&quot;/&gt;&lt;property id=&quot;20307&quot; value=&quot;265&quot;/&gt;&lt;/object&gt;&lt;object type=&quot;3&quot; unique_id=&quot;10086&quot;&gt;&lt;property id=&quot;20148&quot; value=&quot;5&quot;/&gt;&lt;property id=&quot;20300&quot; value=&quot;Slide 10&quot;/&gt;&lt;property id=&quot;20307&quot; value=&quot;266&quot;/&gt;&lt;/object&gt;&lt;object type=&quot;3&quot; unique_id=&quot;10087&quot;&gt;&lt;property id=&quot;20148&quot; value=&quot;5&quot;/&gt;&lt;property id=&quot;20300&quot; value=&quot;Slide 11&quot;/&gt;&lt;property id=&quot;20307&quot; value=&quot;267&quot;/&gt;&lt;/object&gt;&lt;object type=&quot;3&quot; unique_id=&quot;10088&quot;&gt;&lt;property id=&quot;20148&quot; value=&quot;5&quot;/&gt;&lt;property id=&quot;20300&quot; value=&quot;Slide 12&quot;/&gt;&lt;property id=&quot;20307&quot; value=&quot;268&quot;/&gt;&lt;/object&gt;&lt;object type=&quot;3&quot; unique_id=&quot;10089&quot;&gt;&lt;property id=&quot;20148&quot; value=&quot;5&quot;/&gt;&lt;property id=&quot;20300&quot; value=&quot;Slide 13&quot;/&gt;&lt;property id=&quot;20307&quot; value=&quot;269&quot;/&gt;&lt;/object&gt;&lt;object type=&quot;3&quot; unique_id=&quot;10090&quot;&gt;&lt;property id=&quot;20148&quot; value=&quot;5&quot;/&gt;&lt;property id=&quot;20300&quot; value=&quot;Slide 14&quot;/&gt;&lt;property id=&quot;20307&quot; value=&quot;270&quot;/&gt;&lt;/object&gt;&lt;object type=&quot;3&quot; unique_id=&quot;10091&quot;&gt;&lt;property id=&quot;20148&quot; value=&quot;5&quot;/&gt;&lt;property id=&quot;20300&quot; value=&quot;Slide 15&quot;/&gt;&lt;property id=&quot;20307&quot; value=&quot;271&quot;/&gt;&lt;/object&gt;&lt;object type=&quot;3&quot; unique_id=&quot;10092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469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3</cp:revision>
  <dcterms:created xsi:type="dcterms:W3CDTF">2016-04-10T10:55:09Z</dcterms:created>
  <dcterms:modified xsi:type="dcterms:W3CDTF">2017-03-21T05:55:51Z</dcterms:modified>
</cp:coreProperties>
</file>